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62" r:id="rId3"/>
    <p:sldId id="257" r:id="rId4"/>
    <p:sldId id="258" r:id="rId5"/>
    <p:sldId id="343" r:id="rId6"/>
    <p:sldId id="268" r:id="rId7"/>
    <p:sldId id="260" r:id="rId8"/>
    <p:sldId id="316" r:id="rId9"/>
    <p:sldId id="315" r:id="rId10"/>
    <p:sldId id="354" r:id="rId11"/>
    <p:sldId id="267" r:id="rId12"/>
    <p:sldId id="261" r:id="rId13"/>
    <p:sldId id="317" r:id="rId14"/>
    <p:sldId id="323" r:id="rId15"/>
    <p:sldId id="318" r:id="rId16"/>
    <p:sldId id="320" r:id="rId17"/>
    <p:sldId id="321" r:id="rId18"/>
    <p:sldId id="322" r:id="rId19"/>
    <p:sldId id="319" r:id="rId20"/>
    <p:sldId id="325" r:id="rId21"/>
    <p:sldId id="331" r:id="rId22"/>
    <p:sldId id="326" r:id="rId23"/>
    <p:sldId id="327" r:id="rId24"/>
    <p:sldId id="333" r:id="rId25"/>
    <p:sldId id="342" r:id="rId26"/>
    <p:sldId id="334" r:id="rId27"/>
    <p:sldId id="335" r:id="rId28"/>
    <p:sldId id="328" r:id="rId29"/>
    <p:sldId id="332" r:id="rId30"/>
    <p:sldId id="336" r:id="rId31"/>
    <p:sldId id="329" r:id="rId32"/>
    <p:sldId id="330" r:id="rId33"/>
    <p:sldId id="348" r:id="rId34"/>
    <p:sldId id="349" r:id="rId35"/>
    <p:sldId id="350" r:id="rId36"/>
    <p:sldId id="351" r:id="rId37"/>
    <p:sldId id="352" r:id="rId38"/>
    <p:sldId id="353" r:id="rId39"/>
    <p:sldId id="346" r:id="rId40"/>
    <p:sldId id="337" r:id="rId41"/>
    <p:sldId id="338" r:id="rId42"/>
    <p:sldId id="347" r:id="rId43"/>
    <p:sldId id="339" r:id="rId44"/>
    <p:sldId id="266" r:id="rId45"/>
    <p:sldId id="263" r:id="rId46"/>
    <p:sldId id="264" r:id="rId47"/>
    <p:sldId id="340" r:id="rId48"/>
    <p:sldId id="265" r:id="rId49"/>
    <p:sldId id="269" r:id="rId50"/>
    <p:sldId id="270" r:id="rId51"/>
    <p:sldId id="341" r:id="rId52"/>
    <p:sldId id="271" r:id="rId53"/>
    <p:sldId id="276" r:id="rId54"/>
    <p:sldId id="277" r:id="rId55"/>
    <p:sldId id="278" r:id="rId56"/>
    <p:sldId id="279" r:id="rId57"/>
    <p:sldId id="344" r:id="rId58"/>
    <p:sldId id="345" r:id="rId59"/>
    <p:sldId id="28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9A6D82E-4FEF-416C-B17C-BDEC5DFB4778}">
          <p14:sldIdLst>
            <p14:sldId id="256"/>
            <p14:sldId id="262"/>
            <p14:sldId id="257"/>
            <p14:sldId id="258"/>
            <p14:sldId id="343"/>
            <p14:sldId id="268"/>
            <p14:sldId id="260"/>
            <p14:sldId id="316"/>
            <p14:sldId id="315"/>
            <p14:sldId id="354"/>
            <p14:sldId id="267"/>
          </p14:sldIdLst>
        </p14:section>
        <p14:section name="无标题节" id="{30CEA71C-6D18-42D6-82A1-447F52D3DF31}">
          <p14:sldIdLst>
            <p14:sldId id="261"/>
            <p14:sldId id="317"/>
            <p14:sldId id="323"/>
            <p14:sldId id="318"/>
            <p14:sldId id="320"/>
            <p14:sldId id="321"/>
            <p14:sldId id="322"/>
            <p14:sldId id="319"/>
            <p14:sldId id="325"/>
            <p14:sldId id="331"/>
            <p14:sldId id="326"/>
            <p14:sldId id="327"/>
            <p14:sldId id="333"/>
            <p14:sldId id="342"/>
            <p14:sldId id="334"/>
            <p14:sldId id="335"/>
            <p14:sldId id="328"/>
            <p14:sldId id="332"/>
            <p14:sldId id="336"/>
            <p14:sldId id="329"/>
            <p14:sldId id="330"/>
            <p14:sldId id="348"/>
            <p14:sldId id="349"/>
            <p14:sldId id="350"/>
            <p14:sldId id="351"/>
            <p14:sldId id="352"/>
            <p14:sldId id="353"/>
            <p14:sldId id="346"/>
            <p14:sldId id="337"/>
            <p14:sldId id="338"/>
            <p14:sldId id="347"/>
            <p14:sldId id="339"/>
            <p14:sldId id="266"/>
            <p14:sldId id="263"/>
            <p14:sldId id="264"/>
            <p14:sldId id="340"/>
            <p14:sldId id="265"/>
            <p14:sldId id="269"/>
            <p14:sldId id="270"/>
            <p14:sldId id="341"/>
            <p14:sldId id="271"/>
            <p14:sldId id="276"/>
            <p14:sldId id="277"/>
            <p14:sldId id="278"/>
            <p14:sldId id="279"/>
            <p14:sldId id="344"/>
            <p14:sldId id="34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25" autoAdjust="0"/>
  </p:normalViewPr>
  <p:slideViewPr>
    <p:cSldViewPr snapToGrid="0">
      <p:cViewPr varScale="1">
        <p:scale>
          <a:sx n="59" d="100"/>
          <a:sy n="59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AF3F3-3FB6-4D5A-80CF-EB1825C8932E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B5F0E-F780-4DBF-992D-83450A960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9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尝试解读这些问题，并不是标准答案。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动态图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2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持久性：事务提交了，绝对不对丢了。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5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该版本号小于正在写入的版本号，则数据一定可以查询到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1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B5F0E-F780-4DBF-992D-83450A960F7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1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8DDA0-C598-41C7-957C-42F69217B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273F77-4EAA-4C6C-AB81-CB990D4CF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8BC6E-3B3E-4F4D-94CD-0804F604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659F5-8DA8-46B6-AF52-73B7260C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1B226-A3F5-4908-95A0-686FC5E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3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F140C-8C17-4D97-9992-AA343D81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A7AA0F-B673-421C-A0A6-A041E42A2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F76C6-F42F-4299-BEA9-65BA13F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0FC42-3607-44B8-88AE-33628499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B1081-6C06-44BE-B79A-3706D85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5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A45638-022E-45C4-BAC3-D004A037E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3D3EE6-0AC1-4335-9828-D81E216F0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9D5EE-7A69-437C-B593-D89A7882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DCB03-10C5-4305-8FCC-2CD73BEB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D3315-30ED-4766-91A0-FBAB0A1F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2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79666-50DD-4C09-B316-5689F14D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D9DBE-C1CA-4063-8E4C-B61DE3ED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2CD14-9C45-4C2E-94B2-2732EC7B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88478-D56A-4135-A15C-2EF8C7A8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211BE-CE8F-47E8-B9F8-BA8978DA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53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1548-8601-43EE-8A1A-AECB3433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42948-C533-466D-B241-E9AC9507F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6764E-26A4-4176-B07F-E96394C9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821E3-F569-4918-AAB2-6084D771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72A78-2FC7-459A-8F77-2206ED27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49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9B10E-CC18-4866-BBD8-FC5A3B7A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47F5-DFA4-4B57-A426-4DBA3F50E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8CABD0-CF25-4C52-B885-433C1780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2189D-4DD9-433C-B84C-4CD1DC57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C509BC-55E7-4952-9105-8E79C0DB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799C09-88DC-4FF8-BAFC-C963E362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428C4-2A14-4054-825B-888C0A2B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23FF4-8091-417B-B947-EDF24967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C7DB21-5408-4073-A77C-5053BBD9E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9EE88F-60AC-4A5F-BE7F-4E591FEFC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C211BB-707A-4CE6-BC33-82157A73E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934D63-6940-46E7-B0BF-6C766033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700C29-2328-4B03-AC68-25F1E37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651B00-DE0F-4185-9D15-4D4F3379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2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0F32-526E-4505-ABF9-ED51A6B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928A77-7C86-4683-ABA4-08DA9A9A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2105C9-FF99-415B-AA78-CFEC31F0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99A3C8-7EC5-497C-A6FD-03DA591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5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6CA071-DE4D-4710-AE7C-5D935B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E14952-4DFB-498D-948E-96E2FB68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202CA-830D-4F42-8936-CB783458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3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09451-6559-40FD-B26A-AED4E2DA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D342A-BBD3-4854-BA58-A876A00D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7605A-B1BC-45E6-A6E9-1C735C0CA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886101-C7AC-46AE-96DC-F658B02C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50B71-BC33-4C21-B2DE-464C057D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D3827-8488-4131-84C3-0EB96F4D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E279B-DA31-4FA4-957D-00DC74B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E27497-5ED6-4414-91E4-E3387194E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8642AA-1EC5-4081-B527-F2A676066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2A1DD3-9EC1-4518-9CED-029F7AF5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F33582-B3F3-4AFD-BB0C-860C6DBE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2459E-BEAC-4619-A9B1-D9E5E808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48A32A-3A73-4825-959A-FE769AF6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B33DD-46D4-46AE-ADFC-4C3E224A1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0A68B-5B31-49A5-8149-E8E465A53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412E-0CD7-4B64-9059-B4F8DB04939C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24BF7-45B2-4530-9013-033BC6D89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ABF07-FE7C-4ED7-9F8B-2BAC35D08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FA9D-41DD-4809-BB46-2A4011E9F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8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thinklili/250078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optimize-overview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1D55-F86E-43F8-962A-625AD04A6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        </a:t>
            </a:r>
            <a:r>
              <a:rPr lang="en-US" altLang="zh-CN" dirty="0" err="1"/>
              <a:t>InnoDB</a:t>
            </a:r>
            <a:r>
              <a:rPr lang="en-US" altLang="zh-CN" dirty="0"/>
              <a:t> Architecture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0409ED-A2FE-42E6-A53D-7B847B70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								</a:t>
            </a:r>
            <a:r>
              <a:rPr lang="zh-CN" altLang="en-US" dirty="0"/>
              <a:t>李力</a:t>
            </a:r>
          </a:p>
        </p:txBody>
      </p:sp>
    </p:spTree>
    <p:extLst>
      <p:ext uri="{BB962C8B-B14F-4D97-AF65-F5344CB8AC3E}">
        <p14:creationId xmlns:p14="http://schemas.microsoft.com/office/powerpoint/2010/main" val="79178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FC387-1BCE-4F77-86F7-BA32C3D9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en-US" altLang="zh-CN" dirty="0"/>
              <a:t>Object</a:t>
            </a:r>
            <a:r>
              <a:rPr lang="zh-CN" altLang="en-US" dirty="0"/>
              <a:t>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4E97B-1F13-42CC-9A11-5B6D90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478271-C200-462F-8392-8C144B75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712"/>
            <a:ext cx="7334250" cy="361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678871-14E1-4CB5-BC08-0628BB88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6" y="4625863"/>
            <a:ext cx="57626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7F6E38-D8E0-498B-987C-6AD8135D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05" y="875506"/>
            <a:ext cx="7610475" cy="586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07782C-3823-4F90-A011-BC9188A4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 err="1"/>
              <a:t>InnoDB</a:t>
            </a:r>
            <a:r>
              <a:rPr lang="en-US" altLang="zh-CN" dirty="0"/>
              <a:t>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35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8E1928-A9E4-4D5C-AF9E-B46BE0E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0"/>
            <a:ext cx="1077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9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90BB0-B5BD-404D-B3E5-D8B1A83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说过程之后台线程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4648B-6FAE-46C5-A5A5-6F18F689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线程</a:t>
            </a:r>
            <a:endParaRPr lang="en-US" altLang="zh-CN" dirty="0"/>
          </a:p>
          <a:p>
            <a:pPr lvl="1"/>
            <a:r>
              <a:rPr lang="en-US" altLang="zh-CN" dirty="0"/>
              <a:t>Master Thread</a:t>
            </a:r>
          </a:p>
          <a:p>
            <a:pPr lvl="1"/>
            <a:r>
              <a:rPr lang="en-US" altLang="zh-CN" dirty="0"/>
              <a:t>IO Thread</a:t>
            </a:r>
            <a:r>
              <a:rPr lang="zh-CN" altLang="en-US" dirty="0"/>
              <a:t>（</a:t>
            </a:r>
            <a:r>
              <a:rPr lang="en-US" altLang="zh-CN" dirty="0"/>
              <a:t>4R4W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Purge Thread</a:t>
            </a:r>
          </a:p>
          <a:p>
            <a:pPr lvl="1"/>
            <a:r>
              <a:rPr lang="en-US" altLang="zh-CN" dirty="0"/>
              <a:t>Page Clean Thread</a:t>
            </a:r>
          </a:p>
          <a:p>
            <a:pPr marL="457200" lvl="1" indent="0">
              <a:buNone/>
            </a:pPr>
            <a:r>
              <a:rPr lang="en-US" altLang="zh-CN" dirty="0" err="1"/>
              <a:t>mysql</a:t>
            </a:r>
            <a:r>
              <a:rPr lang="en-US" altLang="zh-CN" dirty="0"/>
              <a:t>&gt;show engine </a:t>
            </a:r>
            <a:r>
              <a:rPr lang="en-US" altLang="zh-CN" dirty="0" err="1"/>
              <a:t>innodb</a:t>
            </a:r>
            <a:r>
              <a:rPr lang="en-US" altLang="zh-CN" dirty="0"/>
              <a:t> status\G;</a:t>
            </a:r>
          </a:p>
          <a:p>
            <a:pPr marL="457200" lvl="1" indent="0">
              <a:buNone/>
            </a:pPr>
            <a:r>
              <a:rPr lang="zh-CN" altLang="en-US" dirty="0"/>
              <a:t>查看</a:t>
            </a:r>
            <a:r>
              <a:rPr lang="en-US" altLang="zh-CN" dirty="0"/>
              <a:t>MySQL</a:t>
            </a:r>
            <a:r>
              <a:rPr lang="zh-CN" altLang="en-US" dirty="0"/>
              <a:t>负载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B89A7-C947-42A8-862A-639DB250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39" y="1211262"/>
            <a:ext cx="8572500" cy="1228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36BE38-F1E4-4FDF-9B8F-2683C092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5" y="2574924"/>
            <a:ext cx="79438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F2442C-5FE6-4807-BC39-29A75451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4" y="0"/>
            <a:ext cx="7043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8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75BDD-C64C-4E88-B4DA-EDD956C8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9C8B0-608E-4558-9A39-560D9EBB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Buffer Pool List</a:t>
            </a:r>
          </a:p>
          <a:p>
            <a:r>
              <a:rPr lang="zh-CN" altLang="en-US" b="1" dirty="0"/>
              <a:t>淘汰之后去被刷新到磁盘了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4A79DE-CE49-4FE3-AAD7-682A9A04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57" y="825775"/>
            <a:ext cx="4715043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C823C-153B-4C87-BF54-E509906C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A4409-AC8B-4B4B-9102-A20256E2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93" y="1690688"/>
            <a:ext cx="96583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CCD02-06FB-474E-AC30-55E196E2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3F65E-E450-4199-A4E2-A41A461C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Insert Buffer  -&gt;  Change Buffer</a:t>
            </a:r>
          </a:p>
          <a:p>
            <a:pPr lvl="1"/>
            <a:r>
              <a:rPr lang="zh-CN" altLang="en-US" b="1" dirty="0"/>
              <a:t>解决非聚集叶子节点插入无序问题</a:t>
            </a:r>
            <a:r>
              <a:rPr lang="en-US" altLang="zh-CN" b="1" dirty="0"/>
              <a:t>,</a:t>
            </a:r>
            <a:r>
              <a:rPr lang="zh-CN" altLang="en-US" b="1" dirty="0"/>
              <a:t>不直接插入索引页，而是先判断</a:t>
            </a:r>
            <a:r>
              <a:rPr lang="en-US" altLang="zh-CN" b="1" dirty="0"/>
              <a:t>	Buffer Pool</a:t>
            </a:r>
          </a:p>
          <a:p>
            <a:pPr lvl="1"/>
            <a:r>
              <a:rPr lang="zh-CN" altLang="en-US" b="1" dirty="0"/>
              <a:t>满足条件：</a:t>
            </a:r>
            <a:r>
              <a:rPr lang="en-US" altLang="zh-CN" b="1" dirty="0"/>
              <a:t>1 </a:t>
            </a:r>
            <a:r>
              <a:rPr lang="zh-CN" altLang="en-US" b="1" dirty="0"/>
              <a:t>索引是</a:t>
            </a:r>
            <a:r>
              <a:rPr lang="en-US" altLang="zh-CN" b="1" dirty="0"/>
              <a:t>secondary index 2 </a:t>
            </a:r>
            <a:r>
              <a:rPr lang="zh-CN" altLang="en-US" b="1" dirty="0"/>
              <a:t>索引不是</a:t>
            </a:r>
            <a:r>
              <a:rPr lang="en-US" altLang="zh-CN" b="1" dirty="0"/>
              <a:t>unique</a:t>
            </a:r>
            <a:endParaRPr lang="zh-CN" altLang="en-US" dirty="0"/>
          </a:p>
          <a:p>
            <a:pPr lvl="1"/>
            <a:r>
              <a:rPr lang="en-US" altLang="zh-CN" dirty="0"/>
              <a:t>Change Buffer: INSERT</a:t>
            </a:r>
            <a:r>
              <a:rPr lang="zh-CN" altLang="en-US" dirty="0"/>
              <a:t>（</a:t>
            </a:r>
            <a:r>
              <a:rPr lang="en-US" altLang="zh-CN" dirty="0"/>
              <a:t>Insert Buffer</a:t>
            </a:r>
            <a:r>
              <a:rPr lang="zh-CN" altLang="en-US" dirty="0"/>
              <a:t>）</a:t>
            </a:r>
            <a:r>
              <a:rPr lang="en-US" altLang="zh-CN" dirty="0"/>
              <a:t>,DELETE(Delete Buffer),UPDATE(Purge Buffer)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8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BFEC1-A454-49F7-AA34-91DC49B0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95FE31-BBC0-4F58-8F25-886A2F35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dirty="0"/>
              <a:t>Adaptive Hash Index</a:t>
            </a:r>
          </a:p>
          <a:p>
            <a:endParaRPr lang="en-US" altLang="zh-CN" dirty="0"/>
          </a:p>
          <a:p>
            <a:r>
              <a:rPr lang="zh-CN" altLang="en-US" sz="2000" dirty="0"/>
              <a:t>联合索引</a:t>
            </a:r>
            <a:r>
              <a:rPr lang="en-US" altLang="zh-CN" sz="2000" dirty="0"/>
              <a:t>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Where a=xxx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Where a=xxx and b =xxx</a:t>
            </a:r>
          </a:p>
          <a:p>
            <a:r>
              <a:rPr lang="zh-CN" altLang="en-US" sz="2000" dirty="0"/>
              <a:t>以该模式访问</a:t>
            </a:r>
            <a:r>
              <a:rPr lang="en-US" altLang="zh-CN" sz="2000" dirty="0"/>
              <a:t>100</a:t>
            </a:r>
            <a:r>
              <a:rPr lang="zh-CN" altLang="en-US" sz="2000" dirty="0"/>
              <a:t>次</a:t>
            </a:r>
            <a:endParaRPr lang="en-US" altLang="zh-CN" sz="2000" dirty="0"/>
          </a:p>
          <a:p>
            <a:r>
              <a:rPr lang="zh-CN" altLang="en-US" sz="2000" dirty="0"/>
              <a:t>交替执行不会构建</a:t>
            </a:r>
            <a:r>
              <a:rPr lang="en-US" altLang="zh-CN" sz="2000" dirty="0"/>
              <a:t>AHI</a:t>
            </a:r>
          </a:p>
          <a:p>
            <a:r>
              <a:rPr lang="zh-CN" altLang="en-US" sz="2000" dirty="0"/>
              <a:t>页通过该模式访问</a:t>
            </a:r>
            <a:r>
              <a:rPr lang="en-US" altLang="zh-CN" sz="2000" dirty="0"/>
              <a:t>N</a:t>
            </a:r>
            <a:r>
              <a:rPr lang="zh-CN" altLang="en-US" sz="2000" dirty="0"/>
              <a:t>次，</a:t>
            </a:r>
            <a:r>
              <a:rPr lang="en-US" altLang="zh-CN" sz="2000" dirty="0"/>
              <a:t>N=</a:t>
            </a:r>
            <a:r>
              <a:rPr lang="zh-CN" altLang="en-US" sz="2000" dirty="0"/>
              <a:t>页中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记录*</a:t>
            </a:r>
            <a:r>
              <a:rPr lang="en-US" altLang="zh-CN" sz="2000" dirty="0"/>
              <a:t>1/16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1B318-0D56-4C67-AC07-FD2F33E9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2416175"/>
            <a:ext cx="6219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79A9A-F005-42C0-AEF4-DD61187D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说存储之内存结构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E7E83-E314-429A-BE85-A7762B57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内存之</a:t>
            </a:r>
            <a:r>
              <a:rPr lang="en-US" altLang="zh-CN" b="1" dirty="0"/>
              <a:t>Log Buffer</a:t>
            </a:r>
          </a:p>
          <a:p>
            <a:r>
              <a:rPr lang="en-US" altLang="zh-CN" b="1" dirty="0"/>
              <a:t>Redo </a:t>
            </a:r>
            <a:r>
              <a:rPr lang="en-US" altLang="zh-CN" b="1" dirty="0" err="1"/>
              <a:t>log:WAL</a:t>
            </a:r>
            <a:r>
              <a:rPr lang="en-US" altLang="zh-CN" b="1" dirty="0"/>
              <a:t>+</a:t>
            </a:r>
            <a:r>
              <a:rPr lang="zh-CN" altLang="en-US" b="1" dirty="0"/>
              <a:t>刷新脏页</a:t>
            </a:r>
            <a:endParaRPr lang="en-US" altLang="zh-CN" b="1" dirty="0"/>
          </a:p>
          <a:p>
            <a:r>
              <a:rPr lang="en-US" altLang="zh-CN" b="1" dirty="0"/>
              <a:t>ACI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</a:p>
          <a:p>
            <a:r>
              <a:rPr lang="en-US" altLang="zh-CN" b="1" dirty="0" err="1"/>
              <a:t>innodb_flush_log_at_trx_commit</a:t>
            </a:r>
            <a:endParaRPr lang="en-US" altLang="zh-CN" b="1" dirty="0"/>
          </a:p>
          <a:p>
            <a:pPr lvl="1"/>
            <a:r>
              <a:rPr lang="en-US" altLang="zh-CN" b="1" dirty="0"/>
              <a:t>0 write and flush once per second</a:t>
            </a:r>
          </a:p>
          <a:p>
            <a:pPr lvl="1"/>
            <a:r>
              <a:rPr lang="en-US" altLang="zh-CN" b="1" dirty="0"/>
              <a:t>1 write and flush at each commit </a:t>
            </a:r>
          </a:p>
          <a:p>
            <a:pPr lvl="1"/>
            <a:r>
              <a:rPr lang="en-US" altLang="zh-CN" b="1" dirty="0"/>
              <a:t>2 write at commit</a:t>
            </a:r>
            <a:r>
              <a:rPr lang="zh-CN" altLang="en-US" b="1" dirty="0"/>
              <a:t>，</a:t>
            </a:r>
            <a:r>
              <a:rPr lang="en-US" altLang="zh-CN" b="1" dirty="0"/>
              <a:t>flush one per second 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36B65E-BB37-4541-AE7D-9FC3CA60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26" y="1760311"/>
            <a:ext cx="5324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0D3D5-CA4B-4DCF-B772-E1A94D7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简单的自测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C08949-9D17-45F0-A770-CD78BFA0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数据库中的锁有哪些？</a:t>
            </a:r>
            <a:endParaRPr lang="en-US" altLang="zh-CN" dirty="0"/>
          </a:p>
          <a:p>
            <a:r>
              <a:rPr lang="zh-CN" altLang="en-US" dirty="0"/>
              <a:t>事务隔离级别有哪些？不同级别为什么会导致数据不一致的？</a:t>
            </a:r>
            <a:endParaRPr lang="en-US" altLang="zh-CN" dirty="0"/>
          </a:p>
          <a:p>
            <a:r>
              <a:rPr lang="zh-CN" altLang="en-US" dirty="0"/>
              <a:t>事务到底怎么实现的？</a:t>
            </a:r>
            <a:endParaRPr lang="en-US" altLang="zh-CN" dirty="0"/>
          </a:p>
          <a:p>
            <a:r>
              <a:rPr lang="en-US" altLang="zh-CN" dirty="0"/>
              <a:t>ACID</a:t>
            </a:r>
            <a:r>
              <a:rPr lang="zh-CN" altLang="en-US" dirty="0"/>
              <a:t>和</a:t>
            </a:r>
            <a:r>
              <a:rPr lang="en-US" altLang="zh-CN" dirty="0"/>
              <a:t>JMM</a:t>
            </a:r>
            <a:r>
              <a:rPr lang="zh-CN" altLang="en-US" dirty="0"/>
              <a:t>联系？</a:t>
            </a:r>
            <a:endParaRPr lang="en-US" altLang="zh-CN" dirty="0"/>
          </a:p>
          <a:p>
            <a:r>
              <a:rPr lang="en-US" altLang="zh-CN" dirty="0" err="1"/>
              <a:t>InnoDB</a:t>
            </a:r>
            <a:r>
              <a:rPr lang="zh-CN" altLang="en-US" dirty="0"/>
              <a:t>内存结构怎么样？</a:t>
            </a:r>
            <a:endParaRPr lang="en-US" altLang="zh-CN" dirty="0"/>
          </a:p>
          <a:p>
            <a:r>
              <a:rPr lang="zh-CN" altLang="en-US" dirty="0"/>
              <a:t>常见索引种类？</a:t>
            </a:r>
            <a:endParaRPr lang="en-US" altLang="zh-CN" dirty="0"/>
          </a:p>
          <a:p>
            <a:r>
              <a:rPr lang="zh-CN" altLang="en-US" dirty="0"/>
              <a:t>宕机怎么保证数据不丢？</a:t>
            </a:r>
            <a:endParaRPr lang="en-US" altLang="zh-CN" dirty="0"/>
          </a:p>
          <a:p>
            <a:r>
              <a:rPr lang="zh-CN" altLang="en-US" dirty="0"/>
              <a:t>如何解决幻读问题？</a:t>
            </a:r>
            <a:endParaRPr lang="en-US" altLang="zh-CN" dirty="0"/>
          </a:p>
          <a:p>
            <a:r>
              <a:rPr lang="en-US" altLang="zh-CN" dirty="0"/>
              <a:t>Redis</a:t>
            </a:r>
            <a:r>
              <a:rPr lang="zh-CN" altLang="en-US" dirty="0"/>
              <a:t>，</a:t>
            </a:r>
            <a:r>
              <a:rPr lang="en-US" altLang="zh-CN" dirty="0"/>
              <a:t>MongoDB</a:t>
            </a:r>
            <a:r>
              <a:rPr lang="zh-CN" altLang="en-US" dirty="0"/>
              <a:t>，</a:t>
            </a:r>
            <a:r>
              <a:rPr lang="en-US" altLang="zh-CN" dirty="0"/>
              <a:t>HBase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 err="1"/>
              <a:t>InndoDB</a:t>
            </a:r>
            <a:r>
              <a:rPr lang="zh-CN" altLang="en-US" dirty="0"/>
              <a:t>究竟能存多大数据？最多建多少张表，一张表最多多少字段？</a:t>
            </a:r>
          </a:p>
        </p:txBody>
      </p:sp>
    </p:spTree>
    <p:extLst>
      <p:ext uri="{BB962C8B-B14F-4D97-AF65-F5344CB8AC3E}">
        <p14:creationId xmlns:p14="http://schemas.microsoft.com/office/powerpoint/2010/main" val="254130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63667-56EC-4204-93E0-49E666AE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B7B33-5E12-49E7-BC3A-999A8ACE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tablespaces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DE4CFF-5488-42A5-B5FF-35808783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359" y="1556117"/>
            <a:ext cx="5927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01A87-E58D-404B-BF19-969DBC18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444D8-B88B-4299-8A32-3DBEFFBC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 err="1"/>
              <a:t>Doublewrite</a:t>
            </a:r>
            <a:r>
              <a:rPr lang="en-US" altLang="zh-CN" dirty="0"/>
              <a:t> Buffer</a:t>
            </a:r>
          </a:p>
          <a:p>
            <a:pPr lvl="1"/>
            <a:r>
              <a:rPr lang="zh-CN" altLang="en-US" dirty="0"/>
              <a:t>保证数据页的可靠性</a:t>
            </a:r>
            <a:endParaRPr lang="en-US" altLang="zh-CN" dirty="0"/>
          </a:p>
          <a:p>
            <a:pPr lvl="1"/>
            <a:r>
              <a:rPr lang="en-US" altLang="zh-CN" dirty="0"/>
              <a:t>16K</a:t>
            </a:r>
            <a:r>
              <a:rPr lang="zh-CN" altLang="en-US" dirty="0"/>
              <a:t>页写了</a:t>
            </a:r>
            <a:r>
              <a:rPr lang="en-US" altLang="zh-CN" dirty="0"/>
              <a:t>4K</a:t>
            </a:r>
            <a:r>
              <a:rPr lang="zh-CN" altLang="en-US" dirty="0"/>
              <a:t>，宕机，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Redo</a:t>
            </a:r>
            <a:r>
              <a:rPr lang="zh-CN" altLang="en-US" dirty="0"/>
              <a:t>操作基于页，页损坏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Redo</a:t>
            </a:r>
            <a:r>
              <a:rPr lang="zh-CN" altLang="en-US" dirty="0"/>
              <a:t>没用，写入共享表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空间，宕机重启复制到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表空间，然后</a:t>
            </a:r>
            <a:r>
              <a:rPr lang="en-US" altLang="zh-CN" dirty="0"/>
              <a:t>redo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DB1633-4ED9-4C64-A4B5-65FCF36F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39" y="2281238"/>
            <a:ext cx="61531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2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DDF2B-7567-4A9D-A456-5D2DB4BA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A158C4-841E-4646-85C6-019095E1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Redo Log</a:t>
            </a:r>
          </a:p>
          <a:p>
            <a:pPr lvl="1"/>
            <a:r>
              <a:rPr lang="zh-CN" altLang="en-US" dirty="0"/>
              <a:t>保证数据完整性</a:t>
            </a:r>
            <a:endParaRPr lang="en-US" altLang="zh-CN" dirty="0"/>
          </a:p>
          <a:p>
            <a:pPr lvl="1"/>
            <a:r>
              <a:rPr lang="zh-CN" altLang="en-US" dirty="0"/>
              <a:t>实现事务持久性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58E23-B373-4461-B092-1ADE7876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3211285"/>
            <a:ext cx="411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F44A2-4843-409C-B27A-3AEDD9AF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说存储之磁盘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C5F50-D8A4-43B7-B667-6E2CA63B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磁盘之</a:t>
            </a:r>
            <a:r>
              <a:rPr lang="en-US" altLang="zh-CN" dirty="0"/>
              <a:t>Undo 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513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40A30-3D73-4DEF-AF01-8E74110A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F4479-12D3-44A4-B91C-B06B4DC5F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结构分类： </a:t>
            </a:r>
            <a:r>
              <a:rPr lang="en-US" altLang="zh-CN" dirty="0"/>
              <a:t>hash</a:t>
            </a:r>
            <a:r>
              <a:rPr lang="zh-CN" altLang="en-US" dirty="0"/>
              <a:t>，</a:t>
            </a:r>
            <a:r>
              <a:rPr lang="en-US" altLang="zh-CN" dirty="0"/>
              <a:t>b+ tree</a:t>
            </a:r>
            <a:r>
              <a:rPr lang="zh-CN" altLang="en-US" dirty="0"/>
              <a:t>，</a:t>
            </a:r>
            <a:r>
              <a:rPr lang="en-US" altLang="zh-CN" dirty="0"/>
              <a:t>r tree</a:t>
            </a:r>
            <a:r>
              <a:rPr lang="zh-CN" altLang="en-US" dirty="0"/>
              <a:t>，</a:t>
            </a:r>
            <a:r>
              <a:rPr lang="en-US" altLang="zh-CN" dirty="0"/>
              <a:t>fractal tree index(</a:t>
            </a:r>
            <a:r>
              <a:rPr lang="en-US" altLang="zh-CN" dirty="0" err="1"/>
              <a:t>Toku</a:t>
            </a:r>
            <a:r>
              <a:rPr lang="en-US" altLang="zh-CN" dirty="0"/>
              <a:t> DB)</a:t>
            </a:r>
            <a:r>
              <a:rPr lang="zh-CN" altLang="en-US" dirty="0"/>
              <a:t>，</a:t>
            </a:r>
            <a:r>
              <a:rPr lang="en-US" altLang="zh-CN" dirty="0" err="1"/>
              <a:t>lsm</a:t>
            </a:r>
            <a:r>
              <a:rPr lang="en-US" altLang="zh-CN" dirty="0"/>
              <a:t> tree(</a:t>
            </a:r>
            <a:r>
              <a:rPr lang="en-US" altLang="zh-CN" dirty="0" err="1"/>
              <a:t>rocksdb,leveldb</a:t>
            </a:r>
            <a:r>
              <a:rPr lang="en-US" altLang="zh-CN" dirty="0"/>
              <a:t>), Inverted index</a:t>
            </a:r>
            <a:r>
              <a:rPr lang="zh-CN" altLang="en-US" dirty="0"/>
              <a:t>（</a:t>
            </a:r>
            <a:r>
              <a:rPr lang="en-US" altLang="zh-CN" dirty="0" err="1"/>
              <a:t>elasticsearch</a:t>
            </a:r>
            <a:r>
              <a:rPr lang="zh-CN" altLang="en-US" dirty="0"/>
              <a:t>，</a:t>
            </a:r>
            <a:r>
              <a:rPr lang="en-US" altLang="zh-CN" dirty="0" err="1"/>
              <a:t>solr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Why B+ tree 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  <a:r>
              <a:rPr lang="zh-CN" altLang="en-US" dirty="0"/>
              <a:t>优点： </a:t>
            </a:r>
            <a:r>
              <a:rPr lang="en-US" altLang="zh-CN" dirty="0"/>
              <a:t>1 </a:t>
            </a:r>
            <a:r>
              <a:rPr lang="zh-CN" altLang="en-US" dirty="0"/>
              <a:t>减少服务器扫描数据量  </a:t>
            </a:r>
            <a:r>
              <a:rPr lang="en-US" altLang="zh-CN" dirty="0"/>
              <a:t>2 </a:t>
            </a:r>
            <a:r>
              <a:rPr lang="zh-CN" altLang="en-US" dirty="0"/>
              <a:t>避免服务器排序和临时表  </a:t>
            </a:r>
            <a:r>
              <a:rPr lang="en-US" altLang="zh-CN" dirty="0"/>
              <a:t>3 </a:t>
            </a:r>
            <a:r>
              <a:rPr lang="zh-CN" altLang="en-US" dirty="0"/>
              <a:t>随机</a:t>
            </a:r>
            <a:r>
              <a:rPr lang="en-US" altLang="zh-CN" dirty="0"/>
              <a:t>IO</a:t>
            </a:r>
            <a:r>
              <a:rPr lang="zh-CN" altLang="en-US" dirty="0"/>
              <a:t>变成顺序</a:t>
            </a:r>
            <a:r>
              <a:rPr lang="en-US" altLang="zh-CN" dirty="0"/>
              <a:t>IO </a:t>
            </a:r>
          </a:p>
          <a:p>
            <a:r>
              <a:rPr lang="zh-CN" altLang="en-US" dirty="0"/>
              <a:t>缺点：</a:t>
            </a:r>
            <a:r>
              <a:rPr lang="en-US" altLang="zh-CN" dirty="0"/>
              <a:t>1 </a:t>
            </a:r>
            <a:r>
              <a:rPr lang="zh-CN" altLang="en-US" dirty="0"/>
              <a:t>额外占磁盘空间  </a:t>
            </a:r>
            <a:r>
              <a:rPr lang="en-US" altLang="zh-CN" dirty="0"/>
              <a:t>2  </a:t>
            </a:r>
            <a:r>
              <a:rPr lang="zh-CN" altLang="en-US" dirty="0"/>
              <a:t>增加使用复杂度 </a:t>
            </a:r>
            <a:endParaRPr lang="en-US" altLang="zh-CN" dirty="0"/>
          </a:p>
          <a:p>
            <a:r>
              <a:rPr lang="en-US" altLang="zh-CN" dirty="0"/>
              <a:t>B+ tree</a:t>
            </a:r>
            <a:r>
              <a:rPr lang="zh-CN" altLang="en-US" dirty="0"/>
              <a:t>索引分类：</a:t>
            </a:r>
            <a:r>
              <a:rPr lang="en-US" altLang="zh-CN" dirty="0"/>
              <a:t>1 </a:t>
            </a:r>
            <a:r>
              <a:rPr lang="zh-CN" altLang="en-US" dirty="0"/>
              <a:t>主键索引</a:t>
            </a:r>
            <a:r>
              <a:rPr lang="en-US" altLang="zh-CN" dirty="0"/>
              <a:t>(</a:t>
            </a:r>
            <a:r>
              <a:rPr lang="zh-CN" altLang="en-US" dirty="0"/>
              <a:t>聚簇索引</a:t>
            </a:r>
            <a:r>
              <a:rPr lang="en-US" altLang="zh-CN" dirty="0"/>
              <a:t>)  2 </a:t>
            </a:r>
            <a:r>
              <a:rPr lang="zh-CN" altLang="en-US" dirty="0"/>
              <a:t>唯一索引</a:t>
            </a:r>
            <a:r>
              <a:rPr lang="en-US" altLang="zh-CN" dirty="0"/>
              <a:t>(</a:t>
            </a:r>
            <a:r>
              <a:rPr lang="zh-CN" altLang="en-US" dirty="0"/>
              <a:t>聚簇索引</a:t>
            </a:r>
            <a:r>
              <a:rPr lang="en-US" altLang="zh-CN" dirty="0"/>
              <a:t>)  3 </a:t>
            </a:r>
            <a:r>
              <a:rPr lang="zh-CN" altLang="en-US" dirty="0"/>
              <a:t>普通索引</a:t>
            </a:r>
            <a:r>
              <a:rPr lang="en-US" altLang="zh-CN" dirty="0"/>
              <a:t>(</a:t>
            </a:r>
            <a:r>
              <a:rPr lang="zh-CN" altLang="en-US" dirty="0"/>
              <a:t>非聚簇索引</a:t>
            </a:r>
            <a:r>
              <a:rPr lang="en-US" altLang="zh-CN" dirty="0"/>
              <a:t>-</a:t>
            </a:r>
            <a:r>
              <a:rPr lang="zh-CN" altLang="en-US" dirty="0"/>
              <a:t>大部分索引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27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71537C-B8EC-4554-9749-774B698B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96" y="786264"/>
            <a:ext cx="8686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6C7C-A9E0-44CA-9F09-887623E6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Saas</a:t>
            </a:r>
            <a:r>
              <a:rPr lang="zh-CN" altLang="en-US" dirty="0"/>
              <a:t>线上库索引大小</a:t>
            </a:r>
            <a:r>
              <a:rPr lang="en-US" altLang="zh-CN" dirty="0"/>
              <a:t>(2019-12-16</a:t>
            </a:r>
            <a:r>
              <a:rPr lang="zh-CN" altLang="en-US" dirty="0"/>
              <a:t>统计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45CD0-E751-4C6C-9F7B-69C8E35C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49" y="1690688"/>
            <a:ext cx="8354729" cy="72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FEAD6-AD71-4748-A15F-AF64DFCC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Saas</a:t>
            </a:r>
            <a:r>
              <a:rPr lang="zh-CN" altLang="en-US" dirty="0"/>
              <a:t>线上表索引大小</a:t>
            </a:r>
            <a:r>
              <a:rPr lang="en-US" altLang="zh-CN" dirty="0"/>
              <a:t>(2019-12-16</a:t>
            </a:r>
            <a:r>
              <a:rPr lang="zh-CN" altLang="en-US" dirty="0"/>
              <a:t>统计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BCADB-9341-4E28-A907-0E01C0E4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9" y="1588168"/>
            <a:ext cx="7321197" cy="69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DE6C8-0E4E-4036-BF17-41F186D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45545-7B9A-4FE6-994D-0B6854707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Primary – Cluster Index</a:t>
            </a:r>
          </a:p>
          <a:p>
            <a:endParaRPr lang="en-US" altLang="zh-CN" dirty="0"/>
          </a:p>
          <a:p>
            <a:r>
              <a:rPr lang="en-US" altLang="zh-CN" dirty="0"/>
              <a:t>PRIMARY KEY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zh-CN" dirty="0"/>
              <a:t>UNIQUE INDEX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zh-CN" dirty="0"/>
              <a:t>6-byte ROW_ID </a:t>
            </a:r>
          </a:p>
          <a:p>
            <a:endParaRPr lang="en-US" altLang="zh-CN" dirty="0"/>
          </a:p>
          <a:p>
            <a:r>
              <a:rPr lang="zh-CN" altLang="en-US" dirty="0"/>
              <a:t>一张表只能有一个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D3D544-9476-4F97-9416-26D71802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71" y="365125"/>
            <a:ext cx="6049533" cy="64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44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68D83-F4EB-4AD0-9BA4-7912F348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Index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26DA5-A8CA-404C-81C8-28265880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Secondary – </a:t>
            </a:r>
            <a:r>
              <a:rPr lang="en-US" altLang="zh-CN" dirty="0" err="1"/>
              <a:t>NoCluster</a:t>
            </a:r>
            <a:r>
              <a:rPr lang="en-US" altLang="zh-CN" dirty="0"/>
              <a:t> Index</a:t>
            </a:r>
          </a:p>
          <a:p>
            <a:endParaRPr lang="en-US" altLang="zh-CN" dirty="0"/>
          </a:p>
          <a:p>
            <a:r>
              <a:rPr lang="en-US" altLang="zh-CN" dirty="0"/>
              <a:t>INDEX</a:t>
            </a:r>
          </a:p>
          <a:p>
            <a:endParaRPr lang="en-US" altLang="zh-CN" dirty="0"/>
          </a:p>
          <a:p>
            <a:r>
              <a:rPr lang="zh-CN" altLang="en-US" dirty="0"/>
              <a:t>一张表</a:t>
            </a:r>
            <a:r>
              <a:rPr lang="en-US" altLang="zh-CN" dirty="0"/>
              <a:t>0</a:t>
            </a:r>
            <a:r>
              <a:rPr lang="zh-CN" altLang="en-US" dirty="0"/>
              <a:t>个，</a:t>
            </a:r>
            <a:r>
              <a:rPr lang="en-US" altLang="zh-CN" dirty="0"/>
              <a:t>1</a:t>
            </a:r>
            <a:r>
              <a:rPr lang="zh-CN" altLang="en-US" dirty="0"/>
              <a:t>个或多个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90A49-D29A-426C-8C93-9962FE05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13" y="690563"/>
            <a:ext cx="4333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7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8A81-A08C-4E38-BEF5-DFD0B859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C5547-3AF6-43CE-A248-1ED23B3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 MySQL Architecture</a:t>
            </a:r>
          </a:p>
          <a:p>
            <a:r>
              <a:rPr lang="en-US" altLang="zh-CN" dirty="0"/>
              <a:t>2 </a:t>
            </a:r>
            <a:r>
              <a:rPr lang="en-US" altLang="zh-CN" dirty="0" err="1"/>
              <a:t>InnoDB</a:t>
            </a:r>
            <a:r>
              <a:rPr lang="en-US" altLang="zh-CN" dirty="0"/>
              <a:t> Architecture</a:t>
            </a:r>
          </a:p>
          <a:p>
            <a:pPr lvl="1"/>
            <a:r>
              <a:rPr lang="en-US" altLang="zh-CN" dirty="0"/>
              <a:t>2.1 </a:t>
            </a:r>
            <a:r>
              <a:rPr lang="zh-CN" altLang="en-US" dirty="0"/>
              <a:t>结构体系和特点</a:t>
            </a:r>
            <a:endParaRPr lang="en-US" altLang="zh-CN" dirty="0"/>
          </a:p>
          <a:p>
            <a:pPr lvl="1"/>
            <a:r>
              <a:rPr lang="en-US" altLang="zh-CN" dirty="0"/>
              <a:t>2.2 </a:t>
            </a:r>
            <a:r>
              <a:rPr lang="zh-CN" altLang="en-US" dirty="0"/>
              <a:t>说过程</a:t>
            </a:r>
            <a:endParaRPr lang="en-US" altLang="zh-CN" dirty="0"/>
          </a:p>
          <a:p>
            <a:pPr lvl="1"/>
            <a:r>
              <a:rPr lang="en-US" altLang="zh-CN" dirty="0"/>
              <a:t>2.3 </a:t>
            </a:r>
            <a:r>
              <a:rPr lang="zh-CN" altLang="en-US" dirty="0"/>
              <a:t>说存储</a:t>
            </a:r>
            <a:endParaRPr lang="en-US" altLang="zh-CN" dirty="0"/>
          </a:p>
          <a:p>
            <a:pPr lvl="1"/>
            <a:r>
              <a:rPr lang="en-US" altLang="zh-CN" dirty="0"/>
              <a:t>2.4 </a:t>
            </a:r>
            <a:r>
              <a:rPr lang="zh-CN" altLang="en-US" dirty="0"/>
              <a:t>说过程</a:t>
            </a:r>
            <a:endParaRPr lang="en-US" altLang="zh-CN" dirty="0"/>
          </a:p>
          <a:p>
            <a:r>
              <a:rPr lang="en-US" altLang="zh-CN" dirty="0"/>
              <a:t>3 Index</a:t>
            </a:r>
          </a:p>
          <a:p>
            <a:r>
              <a:rPr lang="en-US" altLang="zh-CN" dirty="0"/>
              <a:t>4 </a:t>
            </a:r>
            <a:r>
              <a:rPr lang="en-US" altLang="zh-CN" dirty="0" err="1"/>
              <a:t>Transcation</a:t>
            </a:r>
            <a:endParaRPr lang="en-US" altLang="zh-CN" dirty="0"/>
          </a:p>
          <a:p>
            <a:r>
              <a:rPr lang="en-US" altLang="zh-CN" dirty="0"/>
              <a:t>5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6280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19000-1000-4420-93E9-4CFDC6CC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id=1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zh-CN" altLang="en-US" dirty="0"/>
              <a:t>* </a:t>
            </a:r>
            <a:r>
              <a:rPr lang="en-US" altLang="zh-CN" dirty="0"/>
              <a:t>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</a:t>
            </a:r>
            <a:r>
              <a:rPr lang="en-US" altLang="zh-CN" dirty="0" err="1"/>
              <a:t>trans_id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en-US" altLang="zh-CN" dirty="0" err="1"/>
              <a:t>trans_id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where </a:t>
            </a:r>
            <a:r>
              <a:rPr lang="en-US" altLang="zh-CN" dirty="0" err="1"/>
              <a:t>trans_id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wallet_withdraw_record</a:t>
            </a:r>
            <a:r>
              <a:rPr lang="en-US" altLang="zh-CN" dirty="0"/>
              <a:t>  where </a:t>
            </a:r>
            <a:r>
              <a:rPr lang="en-US" altLang="zh-CN" dirty="0" err="1"/>
              <a:t>idx_status</a:t>
            </a:r>
            <a:r>
              <a:rPr lang="en-US" altLang="zh-CN" dirty="0"/>
              <a:t>=1 </a:t>
            </a:r>
            <a:r>
              <a:rPr lang="zh-CN" altLang="en-US" dirty="0"/>
              <a:t>树结构？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FFCAD-6C36-4D18-BDDE-CF533ED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4083"/>
            <a:ext cx="6852385" cy="25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8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6022A-0CC2-4D4B-877B-813F87EA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D14BE-FF24-4253-8CC3-41A1BF81A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A37CF6-4ED9-42D3-B1F6-BB45BADF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1" y="128588"/>
            <a:ext cx="114681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D9D1E2-BB56-4758-99FD-CAB96798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" y="2505075"/>
            <a:ext cx="11649075" cy="1847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54B91B-6321-4123-97D1-D007D67D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4" y="4090987"/>
            <a:ext cx="8655018" cy="27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4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81882-6AEE-48B7-A46D-DD67620F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Transaction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E2F29-2369-4F3D-A0FF-CBF15670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事务是什么？</a:t>
            </a:r>
            <a:endParaRPr lang="en-US" altLang="zh-CN" dirty="0"/>
          </a:p>
          <a:p>
            <a:pPr lvl="1"/>
            <a:r>
              <a:rPr lang="zh-CN" altLang="en-US" dirty="0"/>
              <a:t>如何以最快速度完成事务是人类对数据库最大的追求。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事务特性：</a:t>
            </a:r>
            <a:r>
              <a:rPr lang="en-US" altLang="zh-CN" dirty="0"/>
              <a:t>ACID </a:t>
            </a:r>
            <a:r>
              <a:rPr lang="zh-CN" altLang="en-US" dirty="0"/>
              <a:t>和 </a:t>
            </a:r>
            <a:r>
              <a:rPr lang="en-US" altLang="zh-CN" dirty="0"/>
              <a:t>BASE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：事务操作要么全做，要么全不做。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：事务开始前处于一致性状态，结束后，处于一致性状态。</a:t>
            </a:r>
            <a:endParaRPr lang="en-US" altLang="zh-CN" dirty="0"/>
          </a:p>
          <a:p>
            <a:pPr lvl="1"/>
            <a:r>
              <a:rPr lang="en-US" altLang="zh-CN" dirty="0"/>
              <a:t>I</a:t>
            </a:r>
            <a:r>
              <a:rPr lang="zh-CN" altLang="en-US" dirty="0"/>
              <a:t>：事务不受其他并发执行事务影响。</a:t>
            </a:r>
            <a:endParaRPr lang="en-US" altLang="zh-CN" dirty="0"/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：事务一旦完成，对数据库修改永久，系统故障也不会丢失。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事务和锁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7545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6B5334-8FFB-4F0E-B794-1E254488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2158093"/>
            <a:ext cx="6305550" cy="4914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A8965C4-92F3-4653-8ED3-0E22B493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事务单元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FFA3C-BB76-453D-95FB-DEF611CF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事务是让很多步操作顺序发生，多线程看起来是一步操作。</a:t>
            </a:r>
            <a:r>
              <a:rPr lang="en-US" altLang="zh-CN" dirty="0"/>
              <a:t>-</a:t>
            </a:r>
            <a:r>
              <a:rPr lang="zh-CN" altLang="en-US" b="1" dirty="0"/>
              <a:t>并发调度的可串行性</a:t>
            </a:r>
            <a:endParaRPr lang="en-US" altLang="zh-CN" dirty="0"/>
          </a:p>
          <a:p>
            <a:r>
              <a:rPr lang="zh-CN" altLang="en-US" dirty="0"/>
              <a:t>四种</a:t>
            </a:r>
            <a:r>
              <a:rPr lang="en-US" altLang="zh-CN" dirty="0"/>
              <a:t>Happen-Before</a:t>
            </a:r>
            <a:r>
              <a:rPr lang="zh-CN" altLang="en-US" dirty="0"/>
              <a:t>关系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：</a:t>
            </a:r>
            <a:r>
              <a:rPr lang="en-US" altLang="zh-CN" dirty="0"/>
              <a:t>RR</a:t>
            </a:r>
            <a:r>
              <a:rPr lang="zh-CN" altLang="en-US" dirty="0"/>
              <a:t>，</a:t>
            </a:r>
            <a:r>
              <a:rPr lang="en-US" altLang="zh-CN" dirty="0"/>
              <a:t>RW</a:t>
            </a:r>
            <a:r>
              <a:rPr lang="zh-CN" altLang="en-US" dirty="0"/>
              <a:t>，</a:t>
            </a:r>
            <a:r>
              <a:rPr lang="en-US" altLang="zh-CN" dirty="0"/>
              <a:t>WR</a:t>
            </a:r>
            <a:r>
              <a:rPr lang="zh-CN" altLang="en-US" dirty="0"/>
              <a:t>，</a:t>
            </a:r>
            <a:r>
              <a:rPr lang="en-US" altLang="zh-CN" dirty="0"/>
              <a:t>WW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614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08F65-9CB4-41BC-A2B8-68E6B39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处理事务方法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CB5AE-8E95-40CB-A2A8-A9EF7647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排队法</a:t>
            </a:r>
            <a:r>
              <a:rPr lang="en-US" altLang="zh-CN" dirty="0"/>
              <a:t>-</a:t>
            </a:r>
            <a:r>
              <a:rPr lang="zh-CN" altLang="en-US" dirty="0"/>
              <a:t>单线程</a:t>
            </a:r>
            <a:endParaRPr lang="en-US" altLang="zh-CN" dirty="0"/>
          </a:p>
          <a:p>
            <a:r>
              <a:rPr lang="zh-CN" altLang="en-US" dirty="0"/>
              <a:t>排它锁</a:t>
            </a:r>
            <a:endParaRPr lang="en-US" altLang="zh-CN" dirty="0"/>
          </a:p>
          <a:p>
            <a:r>
              <a:rPr lang="zh-CN" altLang="en-US" dirty="0"/>
              <a:t>读写锁</a:t>
            </a:r>
            <a:endParaRPr lang="en-US" altLang="zh-CN" dirty="0"/>
          </a:p>
          <a:p>
            <a:r>
              <a:rPr lang="en-US" altLang="zh-CN" dirty="0"/>
              <a:t>MVCC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18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A9295-48E4-448B-9921-55001569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  <a:r>
              <a:rPr lang="en-US" altLang="zh-CN" dirty="0"/>
              <a:t>-</a:t>
            </a:r>
            <a:r>
              <a:rPr lang="zh-CN" altLang="en-US" dirty="0"/>
              <a:t>排队法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213C66-B5E3-475D-9CC9-96D7700F3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057" y="1690688"/>
            <a:ext cx="7360783" cy="43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D5B5B-267B-44F7-A44A-94DFEACD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  <a:r>
              <a:rPr lang="en-US" altLang="zh-CN" dirty="0"/>
              <a:t>-</a:t>
            </a:r>
            <a:r>
              <a:rPr lang="zh-CN" altLang="en-US" dirty="0"/>
              <a:t>排他锁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5B640A-C289-434B-A489-8DFCEAE9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1" y="1632783"/>
            <a:ext cx="7979229" cy="42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1A19A-5648-4984-8F3B-814F71F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  <a:r>
              <a:rPr lang="en-US" altLang="zh-CN" dirty="0"/>
              <a:t>-</a:t>
            </a:r>
            <a:r>
              <a:rPr lang="zh-CN" altLang="en-US" dirty="0"/>
              <a:t>读写锁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1DCF22-57BD-421E-B3C3-57116DBD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7" y="1329417"/>
            <a:ext cx="9020889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2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6E063-FEE9-472F-9EA8-2A7A89A2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  <a:r>
              <a:rPr lang="en-US" altLang="zh-CN" dirty="0"/>
              <a:t>-MVCC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189631-BB99-4BC0-AB6C-DF8AD7B30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9352" y="1810544"/>
            <a:ext cx="7658323" cy="44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2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3CCE8-F216-4CF7-BC1F-265471BB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2E5F5-4D9D-4DA6-9A64-0088B654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FBDA0-AA4D-461B-B3CF-0BF6DC4C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5" y="1027906"/>
            <a:ext cx="9839058" cy="4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DB0CB3B-5FA8-4CAC-912D-7E38AE0FA92C}"/>
              </a:ext>
            </a:extLst>
          </p:cNvPr>
          <p:cNvSpPr/>
          <p:nvPr/>
        </p:nvSpPr>
        <p:spPr>
          <a:xfrm>
            <a:off x="3108960" y="4572000"/>
            <a:ext cx="866274" cy="9976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B69517-544A-4296-AF09-E6387F75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 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29680-AB25-4625-B40F-38014EC1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14" y="1288369"/>
            <a:ext cx="9048930" cy="54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3FEB68-5B72-4510-B086-2639D374CAD5}"/>
              </a:ext>
            </a:extLst>
          </p:cNvPr>
          <p:cNvCxnSpPr/>
          <p:nvPr/>
        </p:nvCxnSpPr>
        <p:spPr>
          <a:xfrm>
            <a:off x="1211714" y="4292867"/>
            <a:ext cx="2186004" cy="55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B92A69-309A-4FDE-8ADE-8C1A0DEC471C}"/>
              </a:ext>
            </a:extLst>
          </p:cNvPr>
          <p:cNvSpPr txBox="1"/>
          <p:nvPr/>
        </p:nvSpPr>
        <p:spPr>
          <a:xfrm>
            <a:off x="215311" y="4202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今天讨论的话题</a:t>
            </a:r>
          </a:p>
        </p:txBody>
      </p:sp>
    </p:spTree>
    <p:extLst>
      <p:ext uri="{BB962C8B-B14F-4D97-AF65-F5344CB8AC3E}">
        <p14:creationId xmlns:p14="http://schemas.microsoft.com/office/powerpoint/2010/main" val="4167858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B46A29-514F-4E33-B199-5D2A8AB0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34" y="144379"/>
            <a:ext cx="5953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8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934AF-62EC-41F8-90F9-C4415EC2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事务实现原理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34A3F-85FF-4564-A6D5-DA2F1EDA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 redo</a:t>
            </a:r>
          </a:p>
          <a:p>
            <a:r>
              <a:rPr lang="en-US" altLang="zh-CN" dirty="0"/>
              <a:t>2 undo</a:t>
            </a:r>
          </a:p>
          <a:p>
            <a:r>
              <a:rPr lang="en-US" altLang="zh-CN" dirty="0"/>
              <a:t>3 purge</a:t>
            </a:r>
          </a:p>
          <a:p>
            <a:r>
              <a:rPr lang="en-US" altLang="zh-CN" dirty="0"/>
              <a:t>4 group commit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redo</a:t>
            </a:r>
            <a:r>
              <a:rPr lang="zh-CN" altLang="en-US" dirty="0"/>
              <a:t>：记录事务行为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undo</a:t>
            </a:r>
            <a:r>
              <a:rPr lang="zh-CN" altLang="en-US" dirty="0"/>
              <a:t>：事务回滚</a:t>
            </a:r>
            <a:r>
              <a:rPr lang="en-US" altLang="zh-CN" dirty="0"/>
              <a:t>-Rollback</a:t>
            </a:r>
            <a:r>
              <a:rPr lang="zh-CN" altLang="en-US" dirty="0"/>
              <a:t>，</a:t>
            </a:r>
            <a:r>
              <a:rPr lang="en-US" altLang="zh-CN" dirty="0"/>
              <a:t>MVCC</a:t>
            </a:r>
          </a:p>
          <a:p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Lock</a:t>
            </a:r>
            <a:r>
              <a:rPr lang="zh-CN" altLang="en-US" dirty="0"/>
              <a:t>：共享锁和互斥锁，行锁，表锁，</a:t>
            </a:r>
            <a:r>
              <a:rPr lang="en-US" altLang="zh-CN" dirty="0"/>
              <a:t>record-lock</a:t>
            </a:r>
            <a:r>
              <a:rPr lang="zh-CN" altLang="en-US" dirty="0"/>
              <a:t>，</a:t>
            </a:r>
            <a:r>
              <a:rPr lang="en-US" altLang="zh-CN" dirty="0"/>
              <a:t>gap-lock</a:t>
            </a:r>
            <a:r>
              <a:rPr lang="zh-CN" altLang="en-US" dirty="0"/>
              <a:t>，</a:t>
            </a:r>
            <a:r>
              <a:rPr lang="en-US" altLang="zh-CN" dirty="0"/>
              <a:t>next-key lock</a:t>
            </a:r>
            <a:r>
              <a:rPr lang="zh-CN" altLang="en-US" dirty="0"/>
              <a:t>，插入意向锁，</a:t>
            </a:r>
            <a:r>
              <a:rPr lang="en-US" altLang="zh-CN" dirty="0"/>
              <a:t>AUTO-INC locks</a:t>
            </a:r>
          </a:p>
          <a:p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redo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51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C2296-DB8F-4DD7-B3FB-34A47C7C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DC93E-610A-45E9-8790-094F34B3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 TRANSACTION;</a:t>
            </a:r>
          </a:p>
          <a:p>
            <a:r>
              <a:rPr lang="en-US" altLang="zh-CN" dirty="0"/>
              <a:t>COMMIT;</a:t>
            </a:r>
          </a:p>
          <a:p>
            <a:r>
              <a:rPr lang="en-US" altLang="zh-CN" dirty="0"/>
              <a:t>SAVEPOINT;</a:t>
            </a:r>
          </a:p>
          <a:p>
            <a:r>
              <a:rPr lang="en-US" altLang="zh-CN" dirty="0"/>
              <a:t>ROLLBACK;</a:t>
            </a:r>
          </a:p>
          <a:p>
            <a:endParaRPr lang="en-US" altLang="zh-CN" dirty="0"/>
          </a:p>
          <a:p>
            <a:r>
              <a:rPr lang="zh-CN" altLang="en-US" dirty="0"/>
              <a:t>隐式提交：</a:t>
            </a:r>
            <a:endParaRPr lang="en-US" altLang="zh-CN" dirty="0"/>
          </a:p>
          <a:p>
            <a:pPr lvl="1"/>
            <a:r>
              <a:rPr lang="en-US" altLang="zh-CN" dirty="0"/>
              <a:t>DDL</a:t>
            </a:r>
          </a:p>
          <a:p>
            <a:pPr lvl="1"/>
            <a:r>
              <a:rPr lang="en-US" altLang="zh-CN" dirty="0"/>
              <a:t>CREATE USER</a:t>
            </a:r>
            <a:r>
              <a:rPr lang="zh-CN" altLang="en-US" dirty="0"/>
              <a:t>，</a:t>
            </a:r>
            <a:r>
              <a:rPr lang="en-US" altLang="zh-CN" dirty="0"/>
              <a:t>DROP USER</a:t>
            </a:r>
            <a:r>
              <a:rPr lang="zh-CN" altLang="en-US" dirty="0"/>
              <a:t>，</a:t>
            </a:r>
            <a:r>
              <a:rPr lang="en-US" altLang="zh-CN" dirty="0"/>
              <a:t>GRANT</a:t>
            </a:r>
            <a:r>
              <a:rPr lang="zh-CN" altLang="en-US" dirty="0"/>
              <a:t>，</a:t>
            </a:r>
            <a:r>
              <a:rPr lang="en-US" altLang="zh-CN" dirty="0"/>
              <a:t>RENAME USER</a:t>
            </a:r>
          </a:p>
          <a:p>
            <a:pPr lvl="1"/>
            <a:r>
              <a:rPr lang="en-US" altLang="zh-CN" dirty="0"/>
              <a:t>ANALYZE TABLE</a:t>
            </a:r>
            <a:r>
              <a:rPr lang="zh-CN" altLang="en-US" dirty="0"/>
              <a:t>，</a:t>
            </a:r>
            <a:r>
              <a:rPr lang="en-US" altLang="zh-CN" dirty="0"/>
              <a:t>OPTIMIZE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474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64E56-9800-439A-B475-D31A2035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在看隔离性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F7AE9-56B6-4C41-A2ED-B43D1884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隔离性</a:t>
            </a:r>
            <a:endParaRPr lang="en-US" altLang="zh-CN" dirty="0"/>
          </a:p>
          <a:p>
            <a:pPr lvl="1"/>
            <a:r>
              <a:rPr lang="en-US" altLang="zh-CN" dirty="0"/>
              <a:t>1 </a:t>
            </a:r>
            <a:r>
              <a:rPr lang="zh-CN" altLang="en-US" dirty="0"/>
              <a:t>正确性</a:t>
            </a:r>
            <a:r>
              <a:rPr lang="en-US" altLang="zh-CN" dirty="0"/>
              <a:t>(happen before)</a:t>
            </a:r>
          </a:p>
          <a:p>
            <a:pPr lvl="1"/>
            <a:r>
              <a:rPr lang="en-US" altLang="zh-CN" dirty="0"/>
              <a:t>2 </a:t>
            </a:r>
            <a:r>
              <a:rPr lang="zh-CN" altLang="en-US" dirty="0"/>
              <a:t>并发控制</a:t>
            </a:r>
            <a:r>
              <a:rPr lang="en-US" altLang="zh-CN" dirty="0"/>
              <a:t>(Lock)</a:t>
            </a:r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隔离性</a:t>
            </a:r>
            <a:r>
              <a:rPr lang="en-US" altLang="zh-CN" dirty="0"/>
              <a:t>(SQL92</a:t>
            </a:r>
            <a:r>
              <a:rPr lang="zh-CN" altLang="en-US" dirty="0"/>
              <a:t>标准四种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7373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B684A-35E9-4BE7-9D74-8AF3D832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隔离性探索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AB843C-29CE-4A8B-9F17-58C1C246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309"/>
            <a:ext cx="12192000" cy="24466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75208-6BAF-4016-8FE9-4FD1124DBE87}"/>
              </a:ext>
            </a:extLst>
          </p:cNvPr>
          <p:cNvSpPr txBox="1"/>
          <p:nvPr/>
        </p:nvSpPr>
        <p:spPr>
          <a:xfrm>
            <a:off x="1219200" y="4960525"/>
            <a:ext cx="10806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Repeatble</a:t>
            </a:r>
            <a:r>
              <a:rPr lang="en-US" altLang="zh-CN" dirty="0"/>
              <a:t> Read</a:t>
            </a:r>
            <a:r>
              <a:rPr lang="zh-CN" altLang="en-US" dirty="0"/>
              <a:t>的</a:t>
            </a:r>
            <a:r>
              <a:rPr lang="en-US" altLang="zh-CN" dirty="0"/>
              <a:t>Next-key Lock</a:t>
            </a:r>
            <a:r>
              <a:rPr lang="zh-CN" altLang="en-US" dirty="0"/>
              <a:t>解决不可重复读问题，已经到了</a:t>
            </a:r>
            <a:r>
              <a:rPr lang="en-US" altLang="zh-CN" dirty="0"/>
              <a:t>SQL92</a:t>
            </a:r>
            <a:r>
              <a:rPr lang="zh-CN" altLang="en-US" dirty="0"/>
              <a:t>的</a:t>
            </a:r>
            <a:r>
              <a:rPr lang="en-US" altLang="zh-CN" dirty="0"/>
              <a:t>SERILIZABLE</a:t>
            </a:r>
            <a:r>
              <a:rPr lang="zh-CN" altLang="en-US" dirty="0"/>
              <a:t>标准，这张图对吗？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72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9C8A5-2C72-4634-B02B-C827AAA8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更全的隔离性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E2B9DD-4A26-4943-A740-70EAFB20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704" y="1345540"/>
            <a:ext cx="9838721" cy="4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7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6CC9B-90C7-4227-894C-64BFFAAC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隔离性实例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F2BFA-55FF-4160-B74A-5A89E743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7" y="1690688"/>
            <a:ext cx="10209543" cy="39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2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54705-46E0-48DE-93C7-755B7CD3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 And Latch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FE7C45-C51A-4909-820F-CD3E73B86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5567"/>
            <a:ext cx="10191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C3280-92F7-4750-8FAA-1008700D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脏读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3C825-0DC1-41D0-8EF1-0B5AA8E2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57" y="2111634"/>
            <a:ext cx="86772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CD7FF-F59C-49AD-85C5-47DEE58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不可重复读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9BB0B-CAA4-419B-8D7C-6D43045E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26" y="1947862"/>
            <a:ext cx="867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6A1BD-C425-453A-B754-738D122D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3" y="313974"/>
            <a:ext cx="6638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5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8071C-2D62-4E3D-8968-202931C1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幻读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52043-769F-4605-9735-61518BB1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06" y="2286702"/>
            <a:ext cx="86296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4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04110-417C-43C7-B70E-33C22BD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211981"/>
            <a:ext cx="10515600" cy="1325563"/>
          </a:xfrm>
        </p:spPr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脏写</a:t>
            </a:r>
            <a:r>
              <a:rPr lang="en-US" altLang="zh-CN" dirty="0"/>
              <a:t>(</a:t>
            </a:r>
            <a:r>
              <a:rPr lang="zh-CN" altLang="en-US" dirty="0"/>
              <a:t>第一类丢失更新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492AD-5236-4F8C-82B7-50DADD7C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81" y="1759668"/>
            <a:ext cx="89249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3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317AF-283C-4B68-B34C-1ACCD5D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第二类丢失更新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4B5CE-0632-4F6A-9884-501D6451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17" y="1421180"/>
            <a:ext cx="8839200" cy="3476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BE6D40-AFAF-430F-B3C0-C3EF39EE8A52}"/>
              </a:ext>
            </a:extLst>
          </p:cNvPr>
          <p:cNvSpPr txBox="1"/>
          <p:nvPr/>
        </p:nvSpPr>
        <p:spPr>
          <a:xfrm>
            <a:off x="1607420" y="5303520"/>
            <a:ext cx="571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https://blog.51cto.com/thinklili/2500781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51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FF36A-8E07-4272-A14C-E5C39A57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/>
              <a:t>5 Optimization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4F0ED-A27C-464C-8F4B-F7AC530A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问题驱动：根据问题分析</a:t>
            </a:r>
            <a:r>
              <a:rPr lang="en-US" altLang="zh-CN" dirty="0"/>
              <a:t>MySQL</a:t>
            </a:r>
          </a:p>
          <a:p>
            <a:r>
              <a:rPr lang="en-US" altLang="zh-CN" dirty="0"/>
              <a:t>5.2 </a:t>
            </a:r>
            <a:r>
              <a:rPr lang="zh-CN" altLang="en-US" dirty="0"/>
              <a:t>体系结构驱动：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Schema</a:t>
            </a:r>
            <a:r>
              <a:rPr lang="zh-CN" altLang="en-US" dirty="0">
                <a:solidFill>
                  <a:srgbClr val="FF0000"/>
                </a:solidFill>
              </a:rPr>
              <a:t>和数据类型优化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索引优化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查询性能优化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/>
              <a:t>Mysql</a:t>
            </a:r>
            <a:r>
              <a:rPr lang="zh-CN" altLang="en-US" dirty="0"/>
              <a:t>服务器优化</a:t>
            </a:r>
            <a:endParaRPr lang="en-US" altLang="zh-CN" dirty="0"/>
          </a:p>
          <a:p>
            <a:pPr lvl="1"/>
            <a:r>
              <a:rPr lang="zh-CN" altLang="en-US" dirty="0"/>
              <a:t>操作系统和硬件优化</a:t>
            </a:r>
            <a:endParaRPr lang="en-US" altLang="zh-CN" dirty="0"/>
          </a:p>
          <a:p>
            <a:pPr lvl="1"/>
            <a:r>
              <a:rPr lang="zh-CN" altLang="en-US" dirty="0"/>
              <a:t>应用优化</a:t>
            </a:r>
            <a:endParaRPr lang="en-US" altLang="zh-CN" dirty="0"/>
          </a:p>
          <a:p>
            <a:r>
              <a:rPr lang="en-US" altLang="zh-CN" dirty="0"/>
              <a:t>5.3 </a:t>
            </a:r>
            <a:r>
              <a:rPr lang="zh-CN" altLang="en-US" dirty="0"/>
              <a:t>官方优化指南</a:t>
            </a:r>
            <a:r>
              <a:rPr lang="en-US" altLang="zh-CN" dirty="0"/>
              <a:t>(</a:t>
            </a:r>
            <a:r>
              <a:rPr lang="zh-CN" altLang="en-US" dirty="0"/>
              <a:t>强烈推荐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>
                <a:hlinkClick r:id="rId3"/>
              </a:rPr>
              <a:t>https://dev.mysql.com/doc/refman/8.0/en/optimize-overview.html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2600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3770E-EFF2-4A5E-B60B-69DC8E73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官方优化指南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56E70C-E5AF-4288-9DBD-CD1F9D2DC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72" y="1891594"/>
            <a:ext cx="10515600" cy="35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5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330C-C442-438D-A7CB-984F5CB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AD7E2-AB6D-481F-B006-DA410610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4EA76F-B538-4129-B001-B542BEA9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80" y="425450"/>
            <a:ext cx="78962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3366A-7712-43F6-ACC4-43A507F2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5EB9D-9D5E-4A97-8AF2-EAADD84F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8293B-B30C-4096-926A-E6289D19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6" y="1306980"/>
            <a:ext cx="78581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3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A052C-457C-467B-A3B4-1806BE67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6289A-374D-4CEA-92C1-7BB69C63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49C72-01B0-4032-A76B-19028535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17" y="806617"/>
            <a:ext cx="7458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7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A662F-F71C-44E7-A95C-5A7E73C8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D287F-B2BF-4F91-9FA8-58D1F367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AE79F-C2B2-407E-A16D-4A49ECB2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88" y="1825625"/>
            <a:ext cx="9258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CA39B-1A53-4774-A0A7-87D0AB7D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FEA0C-677F-4B41-B8D3-367451E3A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045FB5-5D62-4BE4-8401-23AFA01D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95475"/>
            <a:ext cx="110871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5DAF9-08DA-4509-A32C-52025F5C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体系结构是理解</a:t>
            </a:r>
            <a:r>
              <a:rPr lang="en-US" altLang="zh-CN" dirty="0"/>
              <a:t>MySQL</a:t>
            </a:r>
            <a:r>
              <a:rPr lang="zh-CN" altLang="en-US" dirty="0"/>
              <a:t>的起点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7F5D8-4170-48BC-80EC-53565446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插件存储体系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单进程多线程的</a:t>
            </a:r>
            <a:r>
              <a:rPr lang="en-US" altLang="zh-CN" dirty="0"/>
              <a:t>CS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分层体系</a:t>
            </a:r>
            <a:r>
              <a:rPr lang="en-US" altLang="zh-CN" dirty="0"/>
              <a:t>(</a:t>
            </a:r>
            <a:r>
              <a:rPr lang="zh-CN" altLang="en-US" dirty="0"/>
              <a:t>连接层，服务器层，存储引擎层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3.1 </a:t>
            </a:r>
            <a:r>
              <a:rPr lang="zh-CN" altLang="en-US" dirty="0"/>
              <a:t>连接层</a:t>
            </a:r>
            <a:r>
              <a:rPr lang="en-US" altLang="zh-CN" dirty="0"/>
              <a:t>:</a:t>
            </a:r>
            <a:r>
              <a:rPr lang="zh-CN" altLang="en-US" dirty="0"/>
              <a:t>连接处理</a:t>
            </a:r>
            <a:r>
              <a:rPr lang="en-US" altLang="zh-CN" dirty="0"/>
              <a:t>(AIO)</a:t>
            </a:r>
            <a:r>
              <a:rPr lang="zh-CN" altLang="en-US" dirty="0"/>
              <a:t>，安全，授权</a:t>
            </a:r>
            <a:endParaRPr lang="en-US" altLang="zh-CN" dirty="0"/>
          </a:p>
          <a:p>
            <a:pPr lvl="1"/>
            <a:r>
              <a:rPr lang="en-US" altLang="zh-CN" dirty="0"/>
              <a:t>3.2 </a:t>
            </a:r>
            <a:r>
              <a:rPr lang="zh-CN" altLang="en-US" dirty="0"/>
              <a:t>服务器层：查询解析，分析，优化，内置函数，存储过程，触发器，视图</a:t>
            </a:r>
            <a:endParaRPr lang="en-US" altLang="zh-CN" dirty="0"/>
          </a:p>
          <a:p>
            <a:pPr lvl="1"/>
            <a:r>
              <a:rPr lang="en-US" altLang="zh-CN" dirty="0"/>
              <a:t>3.3 </a:t>
            </a:r>
            <a:r>
              <a:rPr lang="zh-CN" altLang="en-US" dirty="0"/>
              <a:t>存储引擎层：事务，</a:t>
            </a:r>
            <a:r>
              <a:rPr lang="en-US" altLang="zh-CN" dirty="0"/>
              <a:t>MVCC</a:t>
            </a:r>
            <a:r>
              <a:rPr lang="zh-CN" altLang="en-US" dirty="0"/>
              <a:t>，内存，磁盘管理，索引实现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思考：</a:t>
            </a:r>
            <a:r>
              <a:rPr lang="en-US" altLang="zh-CN" dirty="0"/>
              <a:t>SQL</a:t>
            </a:r>
            <a:r>
              <a:rPr lang="zh-CN" altLang="en-US" dirty="0"/>
              <a:t>优化在哪一层呢？</a:t>
            </a:r>
            <a:r>
              <a:rPr lang="en-US" altLang="zh-CN" dirty="0"/>
              <a:t>Lock</a:t>
            </a:r>
            <a:r>
              <a:rPr lang="zh-CN" altLang="en-US" dirty="0"/>
              <a:t>呢？排序呢？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10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6A3BE1-B89A-47E4-8D22-C98559D9B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9184" y="603042"/>
            <a:ext cx="5963290" cy="56519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77073D-B6B9-499F-8210-00426A6F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如何被执行？</a:t>
            </a:r>
          </a:p>
        </p:txBody>
      </p:sp>
    </p:spTree>
    <p:extLst>
      <p:ext uri="{BB962C8B-B14F-4D97-AF65-F5344CB8AC3E}">
        <p14:creationId xmlns:p14="http://schemas.microsoft.com/office/powerpoint/2010/main" val="420275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B09720-D243-42B8-B20E-DEB489F5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690688"/>
            <a:ext cx="11397343" cy="44631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CCD37B-C3DA-4638-9B50-AF37BDC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30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415CE-5592-4F46-A7B5-A38C7DA9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4400" dirty="0"/>
              <a:t>2.1</a:t>
            </a:r>
            <a:r>
              <a:rPr lang="zh-CN" altLang="en-US" sz="4400" dirty="0"/>
              <a:t>说特性</a:t>
            </a:r>
            <a:endParaRPr lang="en-US" altLang="zh-CN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95B4E-3EC3-4257-887C-93DD60C0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 </a:t>
            </a:r>
            <a:r>
              <a:rPr lang="zh-CN" altLang="en-US" dirty="0"/>
              <a:t>支持事务，</a:t>
            </a:r>
            <a:r>
              <a:rPr lang="en-US" altLang="zh-CN" dirty="0"/>
              <a:t>ACID</a:t>
            </a:r>
          </a:p>
          <a:p>
            <a:r>
              <a:rPr lang="en-US" altLang="zh-CN" dirty="0"/>
              <a:t>2  </a:t>
            </a:r>
            <a:r>
              <a:rPr lang="zh-CN" altLang="en-US" dirty="0"/>
              <a:t>行锁，外键，一致性非锁定读，</a:t>
            </a:r>
            <a:r>
              <a:rPr lang="en-US" altLang="zh-CN" dirty="0"/>
              <a:t>MVCC</a:t>
            </a:r>
          </a:p>
          <a:p>
            <a:r>
              <a:rPr lang="en-US" altLang="zh-CN" dirty="0"/>
              <a:t>3  change buffer, double write, adaptive hash, read ahead</a:t>
            </a:r>
          </a:p>
          <a:p>
            <a:r>
              <a:rPr lang="en-US" altLang="zh-CN" dirty="0"/>
              <a:t>4  </a:t>
            </a:r>
            <a:r>
              <a:rPr lang="zh-CN" altLang="en-US" dirty="0"/>
              <a:t>支持聚簇索引和非聚簇索引</a:t>
            </a:r>
            <a:endParaRPr lang="en-US" altLang="zh-CN" dirty="0"/>
          </a:p>
          <a:p>
            <a:r>
              <a:rPr lang="en-US" altLang="zh-CN" dirty="0"/>
              <a:t>5  </a:t>
            </a:r>
            <a:r>
              <a:rPr lang="zh-CN" altLang="en-US" dirty="0"/>
              <a:t>高效利用内存和</a:t>
            </a:r>
            <a:r>
              <a:rPr lang="en-US" altLang="zh-CN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64232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1280</Words>
  <Application>Microsoft Office PowerPoint</Application>
  <PresentationFormat>宽屏</PresentationFormat>
  <Paragraphs>205</Paragraphs>
  <Slides>59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等线 Light</vt:lpstr>
      <vt:lpstr>Arial</vt:lpstr>
      <vt:lpstr>Office 主题​​</vt:lpstr>
      <vt:lpstr>         InnoDB Architecture </vt:lpstr>
      <vt:lpstr>简单的自测</vt:lpstr>
      <vt:lpstr>大纲</vt:lpstr>
      <vt:lpstr>MySQL Architecture</vt:lpstr>
      <vt:lpstr>PowerPoint 演示文稿</vt:lpstr>
      <vt:lpstr>体系结构是理解MySQL的起点</vt:lpstr>
      <vt:lpstr>SQL如何被执行？</vt:lpstr>
      <vt:lpstr>PowerPoint 演示文稿</vt:lpstr>
      <vt:lpstr>2.1说特性</vt:lpstr>
      <vt:lpstr>InnoDB “Object”</vt:lpstr>
      <vt:lpstr>InnoDB Architecture</vt:lpstr>
      <vt:lpstr>PowerPoint 演示文稿</vt:lpstr>
      <vt:lpstr>2.1 说过程之后台线程</vt:lpstr>
      <vt:lpstr>PowerPoint 演示文稿</vt:lpstr>
      <vt:lpstr>2.2 说存储之内存结构</vt:lpstr>
      <vt:lpstr>2.2 说存储之内存结构</vt:lpstr>
      <vt:lpstr>2.2 说存储之内存结构</vt:lpstr>
      <vt:lpstr>2.2 说存储之内存结构</vt:lpstr>
      <vt:lpstr>2.2 说存储之内存结构</vt:lpstr>
      <vt:lpstr>2.2 说存储之磁盘</vt:lpstr>
      <vt:lpstr>2.2 说存储之磁盘</vt:lpstr>
      <vt:lpstr>2.2 说存储之磁盘</vt:lpstr>
      <vt:lpstr>2.2 说存储之磁盘</vt:lpstr>
      <vt:lpstr>3 Index</vt:lpstr>
      <vt:lpstr>PowerPoint 演示文稿</vt:lpstr>
      <vt:lpstr>Saas线上库索引大小(2019-12-16统计)</vt:lpstr>
      <vt:lpstr>Saas线上表索引大小(2019-12-16统计)</vt:lpstr>
      <vt:lpstr>3 Index </vt:lpstr>
      <vt:lpstr>3 Index</vt:lpstr>
      <vt:lpstr>PowerPoint 演示文稿</vt:lpstr>
      <vt:lpstr>PowerPoint 演示文稿</vt:lpstr>
      <vt:lpstr>4 Transaction</vt:lpstr>
      <vt:lpstr>事务单元</vt:lpstr>
      <vt:lpstr>处理事务方法</vt:lpstr>
      <vt:lpstr>事务-排队法</vt:lpstr>
      <vt:lpstr>事务-排他锁</vt:lpstr>
      <vt:lpstr>事务-读写锁</vt:lpstr>
      <vt:lpstr>事务-MVCC</vt:lpstr>
      <vt:lpstr>PowerPoint 演示文稿</vt:lpstr>
      <vt:lpstr>PowerPoint 演示文稿</vt:lpstr>
      <vt:lpstr>事务实现原理</vt:lpstr>
      <vt:lpstr>事务语句</vt:lpstr>
      <vt:lpstr>在看隔离性 I</vt:lpstr>
      <vt:lpstr>隔离性探索</vt:lpstr>
      <vt:lpstr>更全的隔离性</vt:lpstr>
      <vt:lpstr>隔离性实例</vt:lpstr>
      <vt:lpstr>Lock And Latch</vt:lpstr>
      <vt:lpstr>1 脏读</vt:lpstr>
      <vt:lpstr>2 不可重复读</vt:lpstr>
      <vt:lpstr>3 幻读</vt:lpstr>
      <vt:lpstr>4 脏写(第一类丢失更新)</vt:lpstr>
      <vt:lpstr>5 第二类丢失更新</vt:lpstr>
      <vt:lpstr> 5 Optimization </vt:lpstr>
      <vt:lpstr>5.3 官方优化指南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力 李</dc:creator>
  <cp:lastModifiedBy>力 李</cp:lastModifiedBy>
  <cp:revision>167</cp:revision>
  <dcterms:created xsi:type="dcterms:W3CDTF">2020-06-01T07:42:57Z</dcterms:created>
  <dcterms:modified xsi:type="dcterms:W3CDTF">2020-06-03T12:42:52Z</dcterms:modified>
</cp:coreProperties>
</file>